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2" r:id="rId2"/>
    <p:sldId id="257" r:id="rId3"/>
    <p:sldId id="266" r:id="rId4"/>
    <p:sldId id="258" r:id="rId5"/>
    <p:sldId id="259" r:id="rId6"/>
    <p:sldId id="285" r:id="rId7"/>
    <p:sldId id="284" r:id="rId8"/>
    <p:sldId id="289" r:id="rId9"/>
    <p:sldId id="293" r:id="rId10"/>
    <p:sldId id="290" r:id="rId11"/>
    <p:sldId id="262" r:id="rId12"/>
    <p:sldId id="260" r:id="rId13"/>
    <p:sldId id="268" r:id="rId14"/>
    <p:sldId id="274" r:id="rId15"/>
    <p:sldId id="294" r:id="rId16"/>
    <p:sldId id="263" r:id="rId17"/>
    <p:sldId id="264" r:id="rId18"/>
    <p:sldId id="282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5" autoAdjust="0"/>
  </p:normalViewPr>
  <p:slideViewPr>
    <p:cSldViewPr>
      <p:cViewPr>
        <p:scale>
          <a:sx n="87" d="100"/>
          <a:sy n="87" d="100"/>
        </p:scale>
        <p:origin x="-8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CAD0-382F-4FAC-8298-983FF9834C8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DA2DD-9B45-4A69-9DDD-B1D0E9F55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7DB031F-77F6-433A-A79A-6D34A8E7F0F7}" type="datetime1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1CC3-8BC6-4468-A342-B99BDFA19FD8}" type="datetime1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5EEA-CA29-401C-ADE3-4F23DA2EAC1A}" type="datetime1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614F-ED0A-497C-A911-15AEF57D35EE}" type="datetime1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F820-7245-4E34-9DF6-47D598F1107C}" type="datetime1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170B-CF2A-4EA0-8AB7-5A49F36C16AA}" type="datetime1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41B0-29E7-425B-A919-80B5FB68956A}" type="datetime1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C77F-6006-4CF4-8E53-585A6AF88006}" type="datetime1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0B3D-BD1D-4AA9-B793-1434DF63496E}" type="datetime1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88FBD9B-57DA-4391-B9A6-5E2A1AF44785}" type="datetime1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5A7B549-0F06-4058-9703-B454ED5D125B}" type="datetime1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1EFCE3-6122-4E71-8662-A5CBD727C449}" type="datetime1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FBF9D0D-0181-4A36-8ACF-298600D590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6781800" cy="248002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Awareness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Medico-Legal Issues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for Midwifery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Professionals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781800" cy="2057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</a:t>
            </a:r>
          </a:p>
          <a:p>
            <a:endParaRPr lang="en-US" sz="1200" dirty="0"/>
          </a:p>
          <a:p>
            <a:r>
              <a:rPr lang="en-US" sz="15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</a:t>
            </a:r>
            <a:r>
              <a:rPr lang="en-US" sz="1500" b="1" dirty="0" err="1" smtClean="0">
                <a:solidFill>
                  <a:schemeClr val="tx1"/>
                </a:solidFill>
              </a:rPr>
              <a:t>Azeb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  <a:r>
              <a:rPr lang="en-US" sz="1500" b="1" dirty="0" err="1" smtClean="0">
                <a:solidFill>
                  <a:schemeClr val="tx1"/>
                </a:solidFill>
              </a:rPr>
              <a:t>Admassu</a:t>
            </a:r>
            <a:r>
              <a:rPr lang="en-US" sz="15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5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RNS,PMW,MPH,MSW</a:t>
            </a:r>
          </a:p>
          <a:p>
            <a:pPr algn="r"/>
            <a:r>
              <a:rPr lang="en-US" sz="1500" b="1" dirty="0" smtClean="0">
                <a:solidFill>
                  <a:schemeClr val="tx1"/>
                </a:solidFill>
              </a:rPr>
              <a:t>                                                                 Midwifery Education and Training coordinator</a:t>
            </a:r>
          </a:p>
          <a:p>
            <a:r>
              <a:rPr lang="en-US" sz="15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HRHD,MOH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30 Dec.,2022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29000" y="5334000"/>
            <a:ext cx="554023" cy="365125"/>
          </a:xfrm>
        </p:spPr>
        <p:txBody>
          <a:bodyPr/>
          <a:lstStyle/>
          <a:p>
            <a:fld id="{FFBF9D0D-0181-4A36-8ACF-298600D590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140222" cy="7826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Proclamation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egulations 4/7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781800" cy="4024505"/>
          </a:xfrm>
        </p:spPr>
        <p:txBody>
          <a:bodyPr/>
          <a:lstStyle/>
          <a:p>
            <a:pPr marL="0" indent="0" algn="r">
              <a:buNone/>
            </a:pP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1143000" y="2057400"/>
            <a:ext cx="1600200" cy="16097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Ethical </a:t>
            </a:r>
            <a:r>
              <a:rPr lang="en-GB" sz="1400" dirty="0">
                <a:solidFill>
                  <a:schemeClr val="tx1"/>
                </a:solidFill>
              </a:rPr>
              <a:t>guidelines </a:t>
            </a:r>
          </a:p>
        </p:txBody>
      </p:sp>
      <p:sp>
        <p:nvSpPr>
          <p:cNvPr id="5" name="Oval 4"/>
          <p:cNvSpPr/>
          <p:nvPr/>
        </p:nvSpPr>
        <p:spPr>
          <a:xfrm>
            <a:off x="2743200" y="2362199"/>
            <a:ext cx="1066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prstClr val="white"/>
                </a:solidFill>
              </a:rPr>
              <a:t>Criminal</a:t>
            </a:r>
            <a:r>
              <a:rPr lang="en-GB" dirty="0">
                <a:solidFill>
                  <a:prstClr val="white"/>
                </a:solidFill>
              </a:rPr>
              <a:t> </a:t>
            </a:r>
            <a:r>
              <a:rPr lang="en-GB" sz="1100" dirty="0">
                <a:solidFill>
                  <a:prstClr val="white"/>
                </a:solidFill>
              </a:rPr>
              <a:t>law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2590799"/>
            <a:ext cx="13716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white"/>
                </a:solidFill>
              </a:rPr>
              <a:t>Civil laws</a:t>
            </a:r>
          </a:p>
        </p:txBody>
      </p:sp>
      <p:sp>
        <p:nvSpPr>
          <p:cNvPr id="7" name="Oval 6"/>
          <p:cNvSpPr/>
          <p:nvPr/>
        </p:nvSpPr>
        <p:spPr>
          <a:xfrm>
            <a:off x="4267200" y="2857498"/>
            <a:ext cx="15240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prstClr val="white"/>
                </a:solidFill>
              </a:rPr>
              <a:t>Proclamations</a:t>
            </a:r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5181600" y="3209920"/>
            <a:ext cx="1409700" cy="4572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white"/>
                </a:solidFill>
              </a:rPr>
              <a:t>Regulations</a:t>
            </a:r>
          </a:p>
        </p:txBody>
      </p:sp>
      <p:sp>
        <p:nvSpPr>
          <p:cNvPr id="9" name="Oval 8"/>
          <p:cNvSpPr/>
          <p:nvPr/>
        </p:nvSpPr>
        <p:spPr>
          <a:xfrm>
            <a:off x="5791200" y="3552824"/>
            <a:ext cx="1371600" cy="457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white"/>
                </a:solidFill>
              </a:rPr>
              <a:t>Directives</a:t>
            </a:r>
          </a:p>
        </p:txBody>
      </p:sp>
      <p:sp>
        <p:nvSpPr>
          <p:cNvPr id="10" name="Oval 9"/>
          <p:cNvSpPr/>
          <p:nvPr/>
        </p:nvSpPr>
        <p:spPr>
          <a:xfrm>
            <a:off x="6467474" y="3886200"/>
            <a:ext cx="1457325" cy="17049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Standards</a:t>
            </a:r>
            <a:r>
              <a:rPr lang="en-GB" sz="12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362200" y="4010024"/>
            <a:ext cx="2209800" cy="1919481"/>
          </a:xfrm>
          <a:prstGeom prst="wedgeEllipseCallout">
            <a:avLst>
              <a:gd name="adj1" fmla="val 59640"/>
              <a:gd name="adj2" fmla="val -867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laws are enacted on the basis of accepted standard in the medical community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E0A7-12F0-4A78-B01B-DD8BD5F9A8CA}" type="datetime1">
              <a:rPr lang="en-US" smtClean="0"/>
              <a:t>12/30/2022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17583"/>
            <a:ext cx="7145868" cy="7064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Proclamation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egulations 5/7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752600"/>
            <a:ext cx="6477000" cy="4495801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1CA5-2B11-4958-9DF5-01C8BFF896F1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17583"/>
            <a:ext cx="7222068" cy="7064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Proclamation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egulations 6/7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752601"/>
            <a:ext cx="6248400" cy="426720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820-EB2F-4C83-AD12-5075F1B44EC6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1"/>
            <a:ext cx="7162799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Proclamation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Regulations 7/7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219200"/>
            <a:ext cx="6096000" cy="4648201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A423-7EA4-413F-83D8-83239ABDBC69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0"/>
            <a:ext cx="6965245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Medico-Legal Issues 1/3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00200"/>
            <a:ext cx="6196405" cy="41228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Failure for referral /consultation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Have no license/not renewed 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Using false license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Not accepting mistakes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reconcile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lack of awareness about proclamation, regulations and directives </a:t>
            </a:r>
            <a:endParaRPr lang="en-US" altLang="en-US" dirty="0"/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ED5D-28F8-4A1A-916B-9112026DA712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Common Medico- legal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issue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858000" cy="39704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Professionals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accusing’ each other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handover  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Denials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harsh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ideas.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Prejudice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Inexperience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Fatigue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Dissatisfaction 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AB1-5855-44D3-8434-AE0486EB0024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Common Medico-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legal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issue 3/3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69342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 or no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registration/recording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Poor, bad or no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(with the client, with the team/staff, with the client family…)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 or no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positive relationship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client/patient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of professional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skill, knowledge &amp;Attitude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of medical equipment (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resource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Above/under the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scope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F70C-45B5-46A6-8FAE-4C1CC9B1B4C3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62001"/>
            <a:ext cx="6965245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0104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Have knowledge about health low 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Respect clients right and need </a:t>
            </a:r>
          </a:p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 honest for your profession 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Love your profession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 responsible  for your health service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Develop/have  a culture of recording &amp;reporting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Develop positive communication with client, client family and coworkers 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Request support if you face any unethical condition 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9E1E-EB92-4FED-A3CB-6DAC4DCE4521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17583"/>
            <a:ext cx="2133600" cy="24921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162800" cy="48086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      Midwifery </a:t>
            </a:r>
            <a:r>
              <a:rPr lang="en-US" sz="3200" b="1" dirty="0"/>
              <a:t>is not just a profession</a:t>
            </a:r>
            <a:r>
              <a:rPr lang="en-US" sz="3200" b="1" dirty="0" smtClean="0"/>
              <a:t>;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  </a:t>
            </a:r>
            <a:r>
              <a:rPr lang="en-US" sz="3600" b="1" dirty="0" smtClean="0"/>
              <a:t>it's </a:t>
            </a:r>
            <a:r>
              <a:rPr lang="en-US" sz="3600" b="1" dirty="0"/>
              <a:t>a calling</a:t>
            </a:r>
          </a:p>
          <a:p>
            <a:endParaRPr lang="en-US" dirty="0"/>
          </a:p>
        </p:txBody>
      </p:sp>
      <p:pic>
        <p:nvPicPr>
          <p:cNvPr id="5" name="details-enlarged-image" descr="Lightbox with motivation words for self care, positive thinking, mental health, emotional wellne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133600"/>
            <a:ext cx="70104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F74-5204-4D27-BBDF-B866C4662DCB}" type="datetime1">
              <a:rPr lang="en-US" smtClean="0"/>
              <a:t>12/30/2022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4" name="Content Placeholder 7" descr="Image result for Healthcare Ethics and law, cartoon and pictur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133600"/>
            <a:ext cx="6934200" cy="396240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BF6C-3E16-49AF-AA99-6A873288B97C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Out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00200"/>
            <a:ext cx="6196405" cy="412286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Clarity on some terms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Proclamation and regulations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Common  Medico-legal issues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 </a:t>
            </a:r>
          </a:p>
          <a:p>
            <a:endParaRPr lang="en-US" dirty="0"/>
          </a:p>
        </p:txBody>
      </p:sp>
      <p:pic>
        <p:nvPicPr>
          <p:cNvPr id="5" name="Picture 4" descr="Image result for Healthcare Ethics and law, cartoon and pictur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2860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C74C-77D0-4C76-8CA2-A958047B28AD}" type="datetime1">
              <a:rPr lang="en-US" smtClean="0"/>
              <a:t>12/30/2022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3914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Introduction 1/2</a:t>
            </a:r>
            <a:endParaRPr lang="en-US" altLang="en-US" b="1" dirty="0" smtClean="0"/>
          </a:p>
        </p:txBody>
      </p:sp>
      <p:sp>
        <p:nvSpPr>
          <p:cNvPr id="2969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14400" y="1052513"/>
            <a:ext cx="7315200" cy="5195887"/>
          </a:xfrm>
        </p:spPr>
        <p:txBody>
          <a:bodyPr>
            <a:normAutofit fontScale="92500"/>
          </a:bodyPr>
          <a:lstStyle/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Medical ethics issue/complaint applications is worryingly increasing!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B0F0"/>
                </a:solidFill>
              </a:rPr>
              <a:t>Medical malpractice/error/negligence </a:t>
            </a:r>
            <a:r>
              <a:rPr lang="en-GB" b="1" dirty="0">
                <a:solidFill>
                  <a:srgbClr val="00B0F0"/>
                </a:solidFill>
              </a:rPr>
              <a:t>claims against H.P or H.I </a:t>
            </a:r>
            <a:r>
              <a:rPr lang="en-GB" dirty="0"/>
              <a:t>may be raised based on</a:t>
            </a:r>
            <a:r>
              <a:rPr lang="en-GB" dirty="0" smtClean="0"/>
              <a:t>;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u="sng" dirty="0" smtClean="0">
                <a:solidFill>
                  <a:srgbClr val="00B0F0"/>
                </a:solidFill>
              </a:rPr>
              <a:t>Administrative </a:t>
            </a:r>
            <a:r>
              <a:rPr lang="en-GB" b="1" u="sng" dirty="0">
                <a:solidFill>
                  <a:srgbClr val="00B0F0"/>
                </a:solidFill>
              </a:rPr>
              <a:t>law</a:t>
            </a:r>
            <a:r>
              <a:rPr lang="en-GB" b="1" dirty="0"/>
              <a:t>: </a:t>
            </a:r>
            <a:r>
              <a:rPr lang="en-GB" dirty="0"/>
              <a:t>regarding the </a:t>
            </a:r>
            <a:r>
              <a:rPr lang="en-GB" dirty="0" smtClean="0"/>
              <a:t>license;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u="sng" dirty="0" smtClean="0">
                <a:solidFill>
                  <a:srgbClr val="00B0F0"/>
                </a:solidFill>
              </a:rPr>
              <a:t>Civil </a:t>
            </a:r>
            <a:r>
              <a:rPr lang="en-GB" b="1" u="sng" dirty="0">
                <a:solidFill>
                  <a:srgbClr val="00B0F0"/>
                </a:solidFill>
              </a:rPr>
              <a:t>law</a:t>
            </a:r>
            <a:r>
              <a:rPr lang="en-GB" b="1" dirty="0">
                <a:solidFill>
                  <a:srgbClr val="00B0F0"/>
                </a:solidFill>
              </a:rPr>
              <a:t>: </a:t>
            </a:r>
            <a:r>
              <a:rPr lang="en-GB" dirty="0"/>
              <a:t>either from contractual obligation or Extra-contractual  obligation; </a:t>
            </a:r>
            <a:r>
              <a:rPr lang="en-GB" dirty="0" smtClean="0"/>
              <a:t>or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u="sng" dirty="0" smtClean="0">
                <a:solidFill>
                  <a:srgbClr val="00B0F0"/>
                </a:solidFill>
              </a:rPr>
              <a:t>Criminal </a:t>
            </a:r>
            <a:r>
              <a:rPr lang="en-GB" b="1" u="sng" dirty="0">
                <a:solidFill>
                  <a:srgbClr val="00B0F0"/>
                </a:solidFill>
              </a:rPr>
              <a:t>law</a:t>
            </a:r>
            <a:r>
              <a:rPr lang="en-GB" b="1" dirty="0"/>
              <a:t>: </a:t>
            </a:r>
            <a:r>
              <a:rPr lang="en-GB" dirty="0"/>
              <a:t>criminal </a:t>
            </a:r>
            <a:r>
              <a:rPr lang="en-GB" dirty="0" smtClean="0"/>
              <a:t>obligation </a:t>
            </a:r>
            <a:r>
              <a:rPr lang="en-GB" dirty="0"/>
              <a:t>of the H.P or </a:t>
            </a:r>
            <a:r>
              <a:rPr lang="en-GB" dirty="0" smtClean="0"/>
              <a:t>H.I</a:t>
            </a: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00B0F0"/>
                </a:solidFill>
              </a:rPr>
              <a:t>Labour </a:t>
            </a:r>
            <a:r>
              <a:rPr lang="en-GB" b="1" u="sng" dirty="0">
                <a:solidFill>
                  <a:srgbClr val="00B0F0"/>
                </a:solidFill>
              </a:rPr>
              <a:t>(civil service) law</a:t>
            </a:r>
            <a:r>
              <a:rPr lang="en-GB" b="1" dirty="0"/>
              <a:t>: </a:t>
            </a:r>
            <a:r>
              <a:rPr lang="en-GB" dirty="0"/>
              <a:t>related with the futurity of </a:t>
            </a:r>
            <a:r>
              <a:rPr lang="en-GB" dirty="0" smtClean="0"/>
              <a:t>the job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055702-3BE8-486F-9F42-0D0387F312E5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47F-0615-4666-87CE-20787C30F3AD}" type="datetime1">
              <a:rPr lang="en-US" smtClean="0"/>
              <a:t>12/30/2022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2</a:t>
            </a:r>
            <a:r>
              <a:rPr lang="en-US" dirty="0" smtClean="0"/>
              <a:t>/2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0104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Anyone who has an Ethical claim against any </a:t>
            </a:r>
            <a:r>
              <a:rPr lang="en-US" b="1" dirty="0">
                <a:solidFill>
                  <a:schemeClr val="accent1"/>
                </a:solidFill>
              </a:rPr>
              <a:t>H.I. or H.P </a:t>
            </a:r>
            <a:r>
              <a:rPr lang="en-US" dirty="0"/>
              <a:t>may lodge an administrative claim to the Federal or the </a:t>
            </a:r>
            <a:r>
              <a:rPr lang="en-US" dirty="0" smtClean="0"/>
              <a:t>relevant </a:t>
            </a:r>
            <a:r>
              <a:rPr lang="en-US" dirty="0"/>
              <a:t>Regional HPs Ethics Committee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The claim may be </a:t>
            </a:r>
            <a:r>
              <a:rPr lang="en-US" dirty="0" smtClean="0"/>
              <a:t> </a:t>
            </a:r>
            <a:r>
              <a:rPr lang="en-US" dirty="0"/>
              <a:t>by:</a:t>
            </a:r>
          </a:p>
          <a:p>
            <a:pPr lvl="2">
              <a:defRPr/>
            </a:pPr>
            <a:r>
              <a:rPr lang="en-US" dirty="0" smtClean="0"/>
              <a:t>The </a:t>
            </a:r>
            <a:r>
              <a:rPr lang="en-US" dirty="0"/>
              <a:t>‘victim’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Family/spouse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Police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MOH </a:t>
            </a:r>
            <a:r>
              <a:rPr lang="en-US" dirty="0"/>
              <a:t>or any Health administrative </a:t>
            </a:r>
            <a:r>
              <a:rPr lang="en-US" dirty="0" smtClean="0"/>
              <a:t>organ</a:t>
            </a:r>
          </a:p>
          <a:p>
            <a:pPr lvl="2">
              <a:defRPr/>
            </a:pPr>
            <a:r>
              <a:rPr lang="en-US" dirty="0" smtClean="0"/>
              <a:t>The Court or </a:t>
            </a:r>
            <a:r>
              <a:rPr lang="en-US" dirty="0"/>
              <a:t>Anyone interested party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(it is a public health issue</a:t>
            </a:r>
            <a:r>
              <a:rPr lang="en-US" dirty="0" smtClean="0"/>
              <a:t>.)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EEA9-9958-476B-AC3D-ABDDEFCC1C57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533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Clarity 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terms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1"/>
            <a:ext cx="6934200" cy="4571999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Med-Mal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00B0F0"/>
                </a:solidFill>
              </a:rPr>
              <a:t>(medical </a:t>
            </a:r>
            <a:r>
              <a:rPr lang="en-US" sz="2000" b="1" dirty="0">
                <a:solidFill>
                  <a:srgbClr val="00B0F0"/>
                </a:solidFill>
              </a:rPr>
              <a:t>malpractice</a:t>
            </a:r>
            <a:r>
              <a:rPr lang="en-US" sz="2000" b="1" dirty="0" smtClean="0">
                <a:solidFill>
                  <a:srgbClr val="00B0F0"/>
                </a:solidFill>
              </a:rPr>
              <a:t>.)</a:t>
            </a:r>
            <a:r>
              <a:rPr lang="en-US" sz="2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defined as any act or omission by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health professionals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treatment/management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client/patient that </a:t>
            </a:r>
            <a:r>
              <a:rPr lang="en-US" sz="2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deviates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from accepted norms of practice in </a:t>
            </a:r>
            <a:r>
              <a:rPr lang="en-US" sz="2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standard of practice/care</a:t>
            </a:r>
            <a:r>
              <a:rPr lang="en-US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causes an injury/death to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client/patient.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mage result for Healthcare Ethics and law, cartoon and pic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2540697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ED07-B359-4578-BBA5-B4B66E291179}" type="datetime1">
              <a:rPr lang="en-US" smtClean="0"/>
              <a:t>12/30/2022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533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Clarity on some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terms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6858000" cy="4427669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Medical error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An act of omission or commission in planning or execution that contributes or could contribute to an 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unintended result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Negligence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failure to exercise appropriate and/or ethical ruled care expected to be exercised amongst specified circumstances. The area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offense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law known as 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negligence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involves harm caused by failing to act as a form of 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carelessness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possibly with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explanatory circumstances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8989-1A77-44C3-86E5-42E0747EEA6E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1"/>
            <a:ext cx="7162799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Proclamation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egulations 1/7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516445" cy="4343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Law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of the land 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FDRE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CONSTITUTION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PROCLAMATION NO 661/2009 ( Jan 13, 2010)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COM REGULATION NO 299/2013( Jan 24, 2014)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COM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REGULATION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No. 189/2009; 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THE 2004 FDRE CRIMINAL CODE,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PROCLAMATION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No.414/2004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1960 CIVIL CODE OF ETHIOPIA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C251-A473-4740-B9C2-D627E6B26105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17583"/>
            <a:ext cx="7238999" cy="6302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Proclamation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Regulations 2/7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EFMHACA-</a:t>
            </a:r>
            <a:r>
              <a:rPr lang="en-US" dirty="0" err="1" smtClean="0"/>
              <a:t>CoM</a:t>
            </a:r>
            <a:r>
              <a:rPr lang="en-US" dirty="0" smtClean="0"/>
              <a:t> </a:t>
            </a:r>
            <a:r>
              <a:rPr lang="en-US" dirty="0"/>
              <a:t>regulation NO- </a:t>
            </a:r>
            <a:r>
              <a:rPr lang="en-US" b="1" dirty="0"/>
              <a:t>299/2013, Article 52 </a:t>
            </a:r>
            <a:r>
              <a:rPr lang="en-US" dirty="0"/>
              <a:t>on participant manual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FMHACA-Council </a:t>
            </a:r>
            <a:r>
              <a:rPr lang="en-US" dirty="0"/>
              <a:t>of Ministers Regulation No </a:t>
            </a:r>
            <a:r>
              <a:rPr lang="en-US" b="1" dirty="0"/>
              <a:t>299/2013, Article 77</a:t>
            </a:r>
            <a:r>
              <a:rPr lang="en-US" dirty="0"/>
              <a:t>-professional confidentiality on participant manual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FF9D-BBD8-4DAB-9B1F-549755D2291B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17583"/>
            <a:ext cx="7222068" cy="6302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Proclamation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Regulations 3/7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086600" cy="41228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u="sng" dirty="0"/>
              <a:t>Duty to </a:t>
            </a:r>
            <a:r>
              <a:rPr lang="en-US" b="1" u="sng" dirty="0" smtClean="0"/>
              <a:t>report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FMHACA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regulation no -299/2013 under article 95 clearly states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person who believes that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 professional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unfit to practice or commits unprofessional conduct shall notify the appropriate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5F2B-1A90-49ED-8079-627719274BD2}" type="datetime1">
              <a:rPr lang="en-US" smtClean="0"/>
              <a:t>12/30/2022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9D0D-0181-4A36-8ACF-298600D590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1865</TotalTime>
  <Words>619</Words>
  <Application>Microsoft Office PowerPoint</Application>
  <PresentationFormat>On-screen Show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Awareness Creation on Medico-Legal Issues  for Midwifery Professionals </vt:lpstr>
      <vt:lpstr>Out line </vt:lpstr>
      <vt:lpstr>Introduction 1/2</vt:lpstr>
      <vt:lpstr>Introduction 2/2 </vt:lpstr>
      <vt:lpstr>Clarity on some terms 1/2</vt:lpstr>
      <vt:lpstr>Clarity on some terms 2/2</vt:lpstr>
      <vt:lpstr> Proclamation and Regulations 1/7 </vt:lpstr>
      <vt:lpstr> Proclamation and Regulations 2/7 </vt:lpstr>
      <vt:lpstr> Proclamation and Regulations 3/7 </vt:lpstr>
      <vt:lpstr> Proclamation and Regulations 4/7 </vt:lpstr>
      <vt:lpstr> Proclamation and Regulations 5/7 </vt:lpstr>
      <vt:lpstr> Proclamation and Regulations 6/7 </vt:lpstr>
      <vt:lpstr> Proclamation and Regulations 7/7 </vt:lpstr>
      <vt:lpstr>Common Medico-Legal Issues 1/3</vt:lpstr>
      <vt:lpstr>Common Medico- legal issue 2/3</vt:lpstr>
      <vt:lpstr> Common Medico- legal issue 3/3 </vt:lpstr>
      <vt:lpstr> Conclusion  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Medico legal for  Midwifery professionals </dc:title>
  <dc:creator>user</dc:creator>
  <cp:lastModifiedBy>user</cp:lastModifiedBy>
  <cp:revision>188</cp:revision>
  <dcterms:created xsi:type="dcterms:W3CDTF">2022-06-20T17:11:39Z</dcterms:created>
  <dcterms:modified xsi:type="dcterms:W3CDTF">2022-12-30T05:32:31Z</dcterms:modified>
</cp:coreProperties>
</file>